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5" r:id="rId3"/>
    <p:sldId id="267" r:id="rId4"/>
    <p:sldId id="258" r:id="rId5"/>
    <p:sldId id="269" r:id="rId6"/>
    <p:sldId id="263" r:id="rId7"/>
    <p:sldId id="268" r:id="rId8"/>
    <p:sldId id="261" r:id="rId9"/>
    <p:sldId id="260" r:id="rId10"/>
    <p:sldId id="266" r:id="rId11"/>
    <p:sldId id="262"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74"/>
    <p:restoredTop sz="87963"/>
  </p:normalViewPr>
  <p:slideViewPr>
    <p:cSldViewPr snapToGrid="0" snapToObjects="1">
      <p:cViewPr varScale="1">
        <p:scale>
          <a:sx n="51" d="100"/>
          <a:sy n="51" d="100"/>
        </p:scale>
        <p:origin x="208"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25D72-66E1-014A-BC19-8DAD5AC85069}" type="datetimeFigureOut">
              <a:rPr lang="en-US" smtClean="0"/>
              <a:t>10/24/17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8F015-2D0B-B447-904B-B5D471301F34}" type="slidenum">
              <a:rPr lang="en-US" smtClean="0"/>
              <a:t>‹#›</a:t>
            </a:fld>
            <a:endParaRPr lang="en-US"/>
          </a:p>
        </p:txBody>
      </p:sp>
    </p:spTree>
    <p:extLst>
      <p:ext uri="{BB962C8B-B14F-4D97-AF65-F5344CB8AC3E}">
        <p14:creationId xmlns:p14="http://schemas.microsoft.com/office/powerpoint/2010/main" val="53389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Malinda </a:t>
            </a:r>
            <a:r>
              <a:rPr lang="en-US" smtClean="0"/>
              <a:t>Matney</a:t>
            </a:r>
            <a:endParaRPr lang="en-US"/>
          </a:p>
        </p:txBody>
      </p:sp>
      <p:sp>
        <p:nvSpPr>
          <p:cNvPr id="4" name="Slide Number Placeholder 3"/>
          <p:cNvSpPr>
            <a:spLocks noGrp="1"/>
          </p:cNvSpPr>
          <p:nvPr>
            <p:ph type="sldNum" sz="quarter" idx="10"/>
          </p:nvPr>
        </p:nvSpPr>
        <p:spPr/>
        <p:txBody>
          <a:bodyPr/>
          <a:lstStyle/>
          <a:p>
            <a:fld id="{35F8F015-2D0B-B447-904B-B5D471301F34}" type="slidenum">
              <a:rPr lang="en-US" smtClean="0"/>
              <a:t>1</a:t>
            </a:fld>
            <a:endParaRPr lang="en-US"/>
          </a:p>
        </p:txBody>
      </p:sp>
    </p:spTree>
    <p:extLst>
      <p:ext uri="{BB962C8B-B14F-4D97-AF65-F5344CB8AC3E}">
        <p14:creationId xmlns:p14="http://schemas.microsoft.com/office/powerpoint/2010/main" val="57346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47% of </a:t>
            </a:r>
            <a:r>
              <a:rPr lang="en-US" dirty="0" err="1" smtClean="0"/>
              <a:t>americans</a:t>
            </a:r>
            <a:r>
              <a:rPr lang="en-US" dirty="0" smtClean="0"/>
              <a:t> have</a:t>
            </a:r>
            <a:r>
              <a:rPr lang="en-US" baseline="0" dirty="0" smtClean="0"/>
              <a:t> at least one risk factor</a:t>
            </a:r>
            <a:endParaRPr lang="en-US" dirty="0"/>
          </a:p>
        </p:txBody>
      </p:sp>
      <p:sp>
        <p:nvSpPr>
          <p:cNvPr id="4" name="Slide Number Placeholder 3"/>
          <p:cNvSpPr>
            <a:spLocks noGrp="1"/>
          </p:cNvSpPr>
          <p:nvPr>
            <p:ph type="sldNum" sz="quarter" idx="10"/>
          </p:nvPr>
        </p:nvSpPr>
        <p:spPr/>
        <p:txBody>
          <a:bodyPr/>
          <a:lstStyle/>
          <a:p>
            <a:fld id="{35F8F015-2D0B-B447-904B-B5D471301F34}" type="slidenum">
              <a:rPr lang="en-US" smtClean="0"/>
              <a:t>4</a:t>
            </a:fld>
            <a:endParaRPr lang="en-US"/>
          </a:p>
        </p:txBody>
      </p:sp>
    </p:spTree>
    <p:extLst>
      <p:ext uri="{BB962C8B-B14F-4D97-AF65-F5344CB8AC3E}">
        <p14:creationId xmlns:p14="http://schemas.microsoft.com/office/powerpoint/2010/main" val="16333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x-none" b="1">
                <a:latin typeface="Arial" charset="0"/>
              </a:rPr>
              <a:t>FIGURE 2. </a:t>
            </a:r>
            <a:r>
              <a:rPr lang="en-US" altLang="x-none">
                <a:latin typeface="Arial" charset="0"/>
              </a:rPr>
              <a:t>Age-adjusted odds of having hypertension over a range of body mass index (weight (kg)/height (m)&lt;sup&gt;2&lt;/sup&gt;) categories, by ethnic group, among women from three health surveys (the China Health and Nutrition Survey (1997), the Cebu Longitudinal Health and Nutrition Survey (1998), and the Third National Health and Nutrition Examination Survey (1988–1994)). ♦, Chinese; ×, non-Hispanic White; ▴, non-Hispanic Black; ▪, Mexican-American; —, Filipino. (&lt;sup&gt;*&lt;/sup&gt;p &lt; 0.05 for difference from non-Hispanic White women).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fld id="{BB0A7B59-515D-AC46-98F9-1E0CC2A541BD}" type="slidenum">
              <a:rPr lang="en-US" altLang="x-none" sz="1200"/>
              <a:pPr algn="r" eaLnBrk="1" hangingPunct="1"/>
              <a:t>6</a:t>
            </a:fld>
            <a:endParaRPr lang="en-US" altLang="x-none" sz="1200"/>
          </a:p>
        </p:txBody>
      </p:sp>
    </p:spTree>
    <p:extLst>
      <p:ext uri="{BB962C8B-B14F-4D97-AF65-F5344CB8AC3E}">
        <p14:creationId xmlns:p14="http://schemas.microsoft.com/office/powerpoint/2010/main" val="98789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373C15-14B1-344A-920B-84D4F09C3C1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73C15-14B1-344A-920B-84D4F09C3C1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73C15-14B1-344A-920B-84D4F09C3C1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373C15-14B1-344A-920B-84D4F09C3C1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373C15-14B1-344A-920B-84D4F09C3C17}" type="datetimeFigureOut">
              <a:rPr lang="en-US" smtClean="0"/>
              <a:t>10/24/17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373C15-14B1-344A-920B-84D4F09C3C17}" type="datetimeFigureOut">
              <a:rPr lang="en-US" smtClean="0"/>
              <a:t>10/24/17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373C15-14B1-344A-920B-84D4F09C3C17}" type="datetimeFigureOut">
              <a:rPr lang="en-US" smtClean="0"/>
              <a:t>10/24/17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373C15-14B1-344A-920B-84D4F09C3C17}" type="datetimeFigureOut">
              <a:rPr lang="en-US" smtClean="0"/>
              <a:t>10/24/17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73C15-14B1-344A-920B-84D4F09C3C17}" type="datetimeFigureOut">
              <a:rPr lang="en-US" smtClean="0"/>
              <a:t>10/24/17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10/24/17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10/24/17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3C15-14B1-344A-920B-84D4F09C3C17}" type="datetimeFigureOut">
              <a:rPr lang="en-US" smtClean="0"/>
              <a:t>10/24/17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CD6A-A42B-0C46-8915-FE203BAC78AF}"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Obesity and Cardiovascular Disease</a:t>
            </a:r>
            <a:endParaRPr lang="en-US" dirty="0"/>
          </a:p>
        </p:txBody>
      </p:sp>
      <p:sp>
        <p:nvSpPr>
          <p:cNvPr id="3" name="Subtitle 2"/>
          <p:cNvSpPr>
            <a:spLocks noGrp="1"/>
          </p:cNvSpPr>
          <p:nvPr>
            <p:ph type="subTitle" idx="1"/>
          </p:nvPr>
        </p:nvSpPr>
        <p:spPr/>
        <p:txBody>
          <a:bodyPr>
            <a:normAutofit lnSpcReduction="10000"/>
          </a:bodyPr>
          <a:lstStyle/>
          <a:p>
            <a:r>
              <a:rPr lang="en-US" b="1" dirty="0" smtClean="0"/>
              <a:t>Today</a:t>
            </a:r>
            <a:r>
              <a:rPr lang="en-US" dirty="0" smtClean="0"/>
              <a:t>: Short </a:t>
            </a:r>
            <a:r>
              <a:rPr lang="en-US" dirty="0" smtClean="0"/>
              <a:t>Lecture, followed by CRLT student feedback </a:t>
            </a:r>
            <a:r>
              <a:rPr lang="en-US" dirty="0" smtClean="0"/>
              <a:t>session</a:t>
            </a:r>
          </a:p>
          <a:p>
            <a:r>
              <a:rPr lang="en-US" b="1" dirty="0" smtClean="0"/>
              <a:t>Next Thursday</a:t>
            </a:r>
            <a:r>
              <a:rPr lang="en-US" dirty="0" smtClean="0"/>
              <a:t>: Midterm #2</a:t>
            </a:r>
          </a:p>
          <a:p>
            <a:r>
              <a:rPr lang="en-US" b="1" dirty="0" smtClean="0"/>
              <a:t>Dave</a:t>
            </a:r>
            <a:r>
              <a:rPr lang="en-US" dirty="0" smtClean="0"/>
              <a:t>: Out of town Tuesday-Friday, available by Email</a:t>
            </a:r>
          </a:p>
          <a:p>
            <a:r>
              <a:rPr lang="en-US" b="1" dirty="0" smtClean="0"/>
              <a:t>Kate</a:t>
            </a:r>
            <a:r>
              <a:rPr lang="en-US" dirty="0" smtClean="0"/>
              <a:t>: Out of town Wednesday-Friday, available by Email</a:t>
            </a:r>
            <a:endParaRPr lang="en-US" dirty="0"/>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Modest Weight Loss -&gt; Big Improvements</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4791" r="49197" b="33542"/>
          <a:stretch/>
        </p:blipFill>
        <p:spPr>
          <a:xfrm>
            <a:off x="609392" y="1304925"/>
            <a:ext cx="5229225" cy="459446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1096" b="65903"/>
          <a:stretch/>
        </p:blipFill>
        <p:spPr>
          <a:xfrm>
            <a:off x="5838617" y="1304925"/>
            <a:ext cx="4738687" cy="4657115"/>
          </a:xfrm>
          <a:prstGeom prst="rect">
            <a:avLst/>
          </a:prstGeom>
        </p:spPr>
      </p:pic>
      <p:sp>
        <p:nvSpPr>
          <p:cNvPr id="8" name="TextBox 7"/>
          <p:cNvSpPr txBox="1"/>
          <p:nvPr/>
        </p:nvSpPr>
        <p:spPr>
          <a:xfrm>
            <a:off x="609392" y="5962040"/>
            <a:ext cx="11134933" cy="1200329"/>
          </a:xfrm>
          <a:prstGeom prst="rect">
            <a:avLst/>
          </a:prstGeom>
          <a:noFill/>
        </p:spPr>
        <p:txBody>
          <a:bodyPr wrap="square" rtlCol="0">
            <a:spAutoFit/>
          </a:bodyPr>
          <a:lstStyle/>
          <a:p>
            <a:r>
              <a:rPr lang="en-US" dirty="0" smtClean="0"/>
              <a:t>Wing </a:t>
            </a:r>
            <a:r>
              <a:rPr lang="en-US" dirty="0"/>
              <a:t>R, Lang W, </a:t>
            </a:r>
            <a:r>
              <a:rPr lang="en-US" dirty="0" err="1"/>
              <a:t>Wadden</a:t>
            </a:r>
            <a:r>
              <a:rPr lang="en-US" dirty="0"/>
              <a:t> T, Safford M, </a:t>
            </a:r>
            <a:r>
              <a:rPr lang="en-US" dirty="0" err="1"/>
              <a:t>Knowler</a:t>
            </a:r>
            <a:r>
              <a:rPr lang="en-US" dirty="0"/>
              <a:t> W, </a:t>
            </a:r>
            <a:r>
              <a:rPr lang="en-US" dirty="0" err="1"/>
              <a:t>Bertoni</a:t>
            </a:r>
            <a:r>
              <a:rPr lang="en-US" dirty="0"/>
              <a:t> A, Hill J, </a:t>
            </a:r>
            <a:r>
              <a:rPr lang="en-US" dirty="0" err="1"/>
              <a:t>Brancati</a:t>
            </a:r>
            <a:r>
              <a:rPr lang="en-US" dirty="0"/>
              <a:t> F, Peters A, </a:t>
            </a:r>
            <a:r>
              <a:rPr lang="en-US" dirty="0" err="1"/>
              <a:t>Wagenknecht</a:t>
            </a:r>
            <a:r>
              <a:rPr lang="en-US" dirty="0"/>
              <a:t> L. Benefits of Modest Weight Loss in Improving Cardiovascular Risk Factors in Overweight and Obese Individuals With Type 2 Diabetes. Diabetes Care. 2011; 34: 1481–6. </a:t>
            </a:r>
            <a:r>
              <a:rPr lang="en-US" dirty="0" err="1"/>
              <a:t>doi</a:t>
            </a:r>
            <a:r>
              <a:rPr lang="en-US" dirty="0"/>
              <a:t>: 10.2337/dc10-2415.</a:t>
            </a:r>
          </a:p>
          <a:p>
            <a:endParaRPr lang="en-US" dirty="0"/>
          </a:p>
        </p:txBody>
      </p:sp>
      <p:sp>
        <p:nvSpPr>
          <p:cNvPr id="9" name="Rectangle 8"/>
          <p:cNvSpPr/>
          <p:nvPr/>
        </p:nvSpPr>
        <p:spPr>
          <a:xfrm>
            <a:off x="3224004" y="2094825"/>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53229" y="2350652"/>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and recovery from heart failure</a:t>
            </a:r>
            <a:endParaRPr lang="en-US" dirty="0"/>
          </a:p>
        </p:txBody>
      </p:sp>
      <p:sp>
        <p:nvSpPr>
          <p:cNvPr id="5" name="Content Placeholder 4"/>
          <p:cNvSpPr>
            <a:spLocks noGrp="1"/>
          </p:cNvSpPr>
          <p:nvPr>
            <p:ph idx="1"/>
          </p:nvPr>
        </p:nvSpPr>
        <p:spPr>
          <a:xfrm>
            <a:off x="838200" y="1825625"/>
            <a:ext cx="4660232" cy="4351338"/>
          </a:xfrm>
        </p:spPr>
        <p:txBody>
          <a:bodyPr/>
          <a:lstStyle/>
          <a:p>
            <a:r>
              <a:rPr lang="en-US" dirty="0" smtClean="0"/>
              <a:t>According to American Heart Association</a:t>
            </a:r>
          </a:p>
          <a:p>
            <a:pPr lvl="1"/>
            <a:r>
              <a:rPr lang="en-US" dirty="0" smtClean="0"/>
              <a:t>17 M heart attacks/strokes per year</a:t>
            </a:r>
          </a:p>
          <a:p>
            <a:pPr lvl="1"/>
            <a:r>
              <a:rPr lang="en-US" dirty="0" smtClean="0"/>
              <a:t>One every ~40s in </a:t>
            </a:r>
            <a:r>
              <a:rPr lang="en-US" dirty="0" smtClean="0"/>
              <a:t>America</a:t>
            </a:r>
          </a:p>
          <a:p>
            <a:r>
              <a:rPr lang="en-US" dirty="0" smtClean="0"/>
              <a:t>Paradoxically a high BMI seems somewhat protective after heart failure</a:t>
            </a:r>
          </a:p>
          <a:p>
            <a:r>
              <a:rPr lang="en-US" dirty="0" smtClean="0"/>
              <a:t>Why might this be?</a:t>
            </a:r>
            <a:endParaRPr lang="en-US" dirty="0"/>
          </a:p>
        </p:txBody>
      </p:sp>
      <p:pic>
        <p:nvPicPr>
          <p:cNvPr id="4" name="Picture 3"/>
          <p:cNvPicPr>
            <a:picLocks noChangeAspect="1"/>
          </p:cNvPicPr>
          <p:nvPr/>
        </p:nvPicPr>
        <p:blipFill>
          <a:blip r:embed="rId2"/>
          <a:stretch>
            <a:fillRect/>
          </a:stretch>
        </p:blipFill>
        <p:spPr>
          <a:xfrm>
            <a:off x="5498432" y="2238015"/>
            <a:ext cx="4888163" cy="3526558"/>
          </a:xfrm>
          <a:prstGeom prst="rect">
            <a:avLst/>
          </a:prstGeom>
        </p:spPr>
      </p:pic>
      <p:sp>
        <p:nvSpPr>
          <p:cNvPr id="3" name="TextBox 2"/>
          <p:cNvSpPr txBox="1"/>
          <p:nvPr/>
        </p:nvSpPr>
        <p:spPr>
          <a:xfrm>
            <a:off x="10386595" y="2886892"/>
            <a:ext cx="779381" cy="369332"/>
          </a:xfrm>
          <a:prstGeom prst="rect">
            <a:avLst/>
          </a:prstGeom>
          <a:noFill/>
        </p:spPr>
        <p:txBody>
          <a:bodyPr wrap="none" rtlCol="0">
            <a:spAutoFit/>
          </a:bodyPr>
          <a:lstStyle/>
          <a:p>
            <a:r>
              <a:rPr lang="en-US" smtClean="0"/>
              <a:t>Obese</a:t>
            </a:r>
            <a:endParaRPr lang="en-US"/>
          </a:p>
        </p:txBody>
      </p:sp>
      <p:sp>
        <p:nvSpPr>
          <p:cNvPr id="6" name="TextBox 5"/>
          <p:cNvSpPr txBox="1"/>
          <p:nvPr/>
        </p:nvSpPr>
        <p:spPr>
          <a:xfrm>
            <a:off x="10386595" y="4362914"/>
            <a:ext cx="630301" cy="369332"/>
          </a:xfrm>
          <a:prstGeom prst="rect">
            <a:avLst/>
          </a:prstGeom>
          <a:noFill/>
        </p:spPr>
        <p:txBody>
          <a:bodyPr wrap="none" rtlCol="0">
            <a:spAutoFit/>
          </a:bodyPr>
          <a:lstStyle/>
          <a:p>
            <a:r>
              <a:rPr lang="en-US" smtClean="0"/>
              <a:t>Lean</a:t>
            </a:r>
            <a:endParaRPr lang="en-US"/>
          </a:p>
        </p:txBody>
      </p:sp>
    </p:spTree>
    <p:extLst>
      <p:ext uri="{BB962C8B-B14F-4D97-AF65-F5344CB8AC3E}">
        <p14:creationId xmlns:p14="http://schemas.microsoft.com/office/powerpoint/2010/main" val="20873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CRLT Review Session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4538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smtClean="0"/>
              <a:t>Describe the relationships between obesity and cardiovascular risk factors, including how this risks are prevalent in some populations.</a:t>
            </a:r>
          </a:p>
          <a:p>
            <a:r>
              <a:rPr lang="en-US" dirty="0" smtClean="0"/>
              <a:t>Explain the relationship between obesity and hypertension, and how this varies across populations</a:t>
            </a:r>
          </a:p>
          <a:p>
            <a:r>
              <a:rPr lang="en-US" dirty="0" smtClean="0"/>
              <a:t>Understand the normal physiological regulation of blood pressure</a:t>
            </a:r>
          </a:p>
          <a:p>
            <a:r>
              <a:rPr lang="en-US" dirty="0" smtClean="0"/>
              <a:t>Explain the role of the sympathetic nervous system in the regulation of blood pressure</a:t>
            </a:r>
          </a:p>
          <a:p>
            <a:r>
              <a:rPr lang="en-US" dirty="0" smtClean="0"/>
              <a:t>Understand how adaptive responses to obesity are associated with increased blood pressure</a:t>
            </a:r>
          </a:p>
        </p:txBody>
      </p:sp>
    </p:spTree>
    <p:extLst>
      <p:ext uri="{BB962C8B-B14F-4D97-AF65-F5344CB8AC3E}">
        <p14:creationId xmlns:p14="http://schemas.microsoft.com/office/powerpoint/2010/main" val="1163970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 Disease</a:t>
            </a:r>
            <a:endParaRPr lang="en-US" dirty="0"/>
          </a:p>
        </p:txBody>
      </p:sp>
      <p:sp>
        <p:nvSpPr>
          <p:cNvPr id="6" name="Content Placeholder 5"/>
          <p:cNvSpPr>
            <a:spLocks noGrp="1"/>
          </p:cNvSpPr>
          <p:nvPr>
            <p:ph idx="1"/>
          </p:nvPr>
        </p:nvSpPr>
        <p:spPr>
          <a:xfrm>
            <a:off x="838200" y="1825625"/>
            <a:ext cx="3046187" cy="4351338"/>
          </a:xfrm>
        </p:spPr>
        <p:txBody>
          <a:bodyPr/>
          <a:lstStyle/>
          <a:p>
            <a:r>
              <a:rPr lang="en-US" dirty="0" smtClean="0"/>
              <a:t>Leading cause of death (about ¼)</a:t>
            </a:r>
          </a:p>
          <a:p>
            <a:pPr lvl="1"/>
            <a:r>
              <a:rPr lang="en-US" dirty="0" smtClean="0"/>
              <a:t>One every 40s in America</a:t>
            </a:r>
          </a:p>
          <a:p>
            <a:pPr lvl="1"/>
            <a:r>
              <a:rPr lang="en-US" dirty="0" smtClean="0"/>
              <a:t>Someone dies every minute</a:t>
            </a:r>
          </a:p>
          <a:p>
            <a:r>
              <a:rPr lang="en-US" dirty="0" smtClean="0"/>
              <a:t>Stochastic events  as opposed to progressive like diabetes</a:t>
            </a:r>
            <a:endParaRPr lang="en-US" dirty="0"/>
          </a:p>
        </p:txBody>
      </p:sp>
      <p:pic>
        <p:nvPicPr>
          <p:cNvPr id="4" name="Picture 3"/>
          <p:cNvPicPr>
            <a:picLocks noChangeAspect="1"/>
          </p:cNvPicPr>
          <p:nvPr/>
        </p:nvPicPr>
        <p:blipFill>
          <a:blip r:embed="rId2"/>
          <a:stretch>
            <a:fillRect/>
          </a:stretch>
        </p:blipFill>
        <p:spPr>
          <a:xfrm>
            <a:off x="4046312" y="212248"/>
            <a:ext cx="7983763" cy="5631339"/>
          </a:xfrm>
          <a:prstGeom prst="rect">
            <a:avLst/>
          </a:prstGeom>
        </p:spPr>
      </p:pic>
      <p:sp>
        <p:nvSpPr>
          <p:cNvPr id="5" name="TextBox 4"/>
          <p:cNvSpPr txBox="1"/>
          <p:nvPr/>
        </p:nvSpPr>
        <p:spPr>
          <a:xfrm>
            <a:off x="4046312" y="5843587"/>
            <a:ext cx="8145688" cy="369332"/>
          </a:xfrm>
          <a:prstGeom prst="rect">
            <a:avLst/>
          </a:prstGeom>
          <a:noFill/>
        </p:spPr>
        <p:txBody>
          <a:bodyPr wrap="square" rtlCol="0">
            <a:spAutoFit/>
          </a:bodyPr>
          <a:lstStyle/>
          <a:p>
            <a:r>
              <a:rPr lang="en-US" dirty="0"/>
              <a:t>https://</a:t>
            </a:r>
            <a:r>
              <a:rPr lang="en-US" dirty="0" err="1"/>
              <a:t>flowingdata.com</a:t>
            </a:r>
            <a:r>
              <a:rPr lang="en-US" dirty="0"/>
              <a:t>/2016/01/05/causes-of-death/</a:t>
            </a:r>
          </a:p>
        </p:txBody>
      </p:sp>
    </p:spTree>
    <p:extLst>
      <p:ext uri="{BB962C8B-B14F-4D97-AF65-F5344CB8AC3E}">
        <p14:creationId xmlns:p14="http://schemas.microsoft.com/office/powerpoint/2010/main" val="150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some other risk factors for CVD?</a:t>
            </a:r>
            <a:endParaRPr lang="en-US" dirty="0"/>
          </a:p>
        </p:txBody>
      </p:sp>
      <p:sp>
        <p:nvSpPr>
          <p:cNvPr id="3" name="Content Placeholder 2"/>
          <p:cNvSpPr>
            <a:spLocks noGrp="1"/>
          </p:cNvSpPr>
          <p:nvPr>
            <p:ph sz="half" idx="1"/>
          </p:nvPr>
        </p:nvSpPr>
        <p:spPr>
          <a:xfrm>
            <a:off x="838200" y="1825625"/>
            <a:ext cx="4439780" cy="4351338"/>
          </a:xfrm>
        </p:spPr>
        <p:txBody>
          <a:bodyPr>
            <a:normAutofit/>
          </a:bodyPr>
          <a:lstStyle/>
          <a:p>
            <a:r>
              <a:rPr lang="en-US" dirty="0" smtClean="0"/>
              <a:t>Hypertension</a:t>
            </a:r>
          </a:p>
          <a:p>
            <a:r>
              <a:rPr lang="en-US" dirty="0" smtClean="0"/>
              <a:t>Cholesterol and triglyceride levels</a:t>
            </a:r>
          </a:p>
          <a:p>
            <a:pPr lvl="1"/>
            <a:r>
              <a:rPr lang="en-US" dirty="0" smtClean="0"/>
              <a:t>More LDL (bad cholesterol)</a:t>
            </a:r>
          </a:p>
          <a:p>
            <a:pPr lvl="1"/>
            <a:r>
              <a:rPr lang="en-US" dirty="0" smtClean="0"/>
              <a:t>Less HDL (good cholesterol)</a:t>
            </a:r>
          </a:p>
          <a:p>
            <a:r>
              <a:rPr lang="en-US" dirty="0" smtClean="0"/>
              <a:t>Diabetes</a:t>
            </a:r>
          </a:p>
          <a:p>
            <a:r>
              <a:rPr lang="en-US" dirty="0" smtClean="0"/>
              <a:t>Smoking</a:t>
            </a:r>
          </a:p>
          <a:p>
            <a:r>
              <a:rPr lang="en-US" dirty="0" smtClean="0"/>
              <a:t>Age</a:t>
            </a:r>
          </a:p>
          <a:p>
            <a:r>
              <a:rPr lang="en-US" dirty="0" smtClean="0"/>
              <a:t>Low physical activity</a:t>
            </a:r>
            <a:endParaRPr lang="en-US" dirty="0"/>
          </a:p>
        </p:txBody>
      </p:sp>
      <p:pic>
        <p:nvPicPr>
          <p:cNvPr id="6" name="Picture 5"/>
          <p:cNvPicPr>
            <a:picLocks noChangeAspect="1"/>
          </p:cNvPicPr>
          <p:nvPr/>
        </p:nvPicPr>
        <p:blipFill>
          <a:blip r:embed="rId3"/>
          <a:stretch>
            <a:fillRect/>
          </a:stretch>
        </p:blipFill>
        <p:spPr>
          <a:xfrm>
            <a:off x="5277980" y="1690688"/>
            <a:ext cx="6798132" cy="4271962"/>
          </a:xfrm>
          <a:prstGeom prst="rect">
            <a:avLst/>
          </a:prstGeom>
        </p:spPr>
      </p:pic>
    </p:spTree>
    <p:extLst>
      <p:ext uri="{BB962C8B-B14F-4D97-AF65-F5344CB8AC3E}">
        <p14:creationId xmlns:p14="http://schemas.microsoft.com/office/powerpoint/2010/main" val="20906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Associated with Hypertension</a:t>
            </a:r>
            <a:endParaRPr lang="en-US" dirty="0"/>
          </a:p>
        </p:txBody>
      </p:sp>
      <p:sp>
        <p:nvSpPr>
          <p:cNvPr id="7" name="Content Placeholder 6"/>
          <p:cNvSpPr>
            <a:spLocks noGrp="1"/>
          </p:cNvSpPr>
          <p:nvPr>
            <p:ph idx="1"/>
          </p:nvPr>
        </p:nvSpPr>
        <p:spPr>
          <a:xfrm>
            <a:off x="838200" y="1825625"/>
            <a:ext cx="5207000" cy="4351338"/>
          </a:xfrm>
        </p:spPr>
        <p:txBody>
          <a:bodyPr>
            <a:normAutofit/>
          </a:bodyPr>
          <a:lstStyle/>
          <a:p>
            <a:r>
              <a:rPr lang="en-US" sz="4400" dirty="0" smtClean="0"/>
              <a:t>Increased cardiac load</a:t>
            </a:r>
          </a:p>
          <a:p>
            <a:r>
              <a:rPr lang="en-US" sz="4400" dirty="0" smtClean="0"/>
              <a:t>Potential clot formation</a:t>
            </a:r>
          </a:p>
          <a:p>
            <a:r>
              <a:rPr lang="en-US" sz="4400" dirty="0" smtClean="0"/>
              <a:t>Damage to highly vascularized tissues</a:t>
            </a:r>
            <a:endParaRPr lang="en-US" sz="4400" dirty="0"/>
          </a:p>
        </p:txBody>
      </p:sp>
      <p:pic>
        <p:nvPicPr>
          <p:cNvPr id="5" name="Picture 4"/>
          <p:cNvPicPr>
            <a:picLocks noChangeAspect="1"/>
          </p:cNvPicPr>
          <p:nvPr/>
        </p:nvPicPr>
        <p:blipFill>
          <a:blip r:embed="rId2"/>
          <a:stretch>
            <a:fillRect/>
          </a:stretch>
        </p:blipFill>
        <p:spPr>
          <a:xfrm>
            <a:off x="6502400" y="1489446"/>
            <a:ext cx="4673600" cy="4972895"/>
          </a:xfrm>
          <a:prstGeom prst="rect">
            <a:avLst/>
          </a:prstGeom>
        </p:spPr>
      </p:pic>
    </p:spTree>
    <p:extLst>
      <p:ext uri="{BB962C8B-B14F-4D97-AF65-F5344CB8AC3E}">
        <p14:creationId xmlns:p14="http://schemas.microsoft.com/office/powerpoint/2010/main" val="1761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Arial" charset="0"/>
                <a:ea typeface="ＭＳ Ｐゴシック" charset="-128"/>
              </a:defRPr>
            </a:lvl1pPr>
            <a:lvl2pPr marL="742950" indent="-285750">
              <a:spcBef>
                <a:spcPct val="20000"/>
              </a:spcBef>
              <a:buFont typeface="Arial" charset="0"/>
              <a:buChar char="–"/>
              <a:defRPr sz="2800">
                <a:solidFill>
                  <a:schemeClr val="tx1"/>
                </a:solidFill>
                <a:latin typeface="Arial" charset="0"/>
                <a:ea typeface="ＭＳ Ｐゴシック" charset="-128"/>
              </a:defRPr>
            </a:lvl2pPr>
            <a:lvl3pPr marL="1143000" indent="-228600">
              <a:spcBef>
                <a:spcPct val="20000"/>
              </a:spcBef>
              <a:buFont typeface="Arial" charset="0"/>
              <a:buChar char="•"/>
              <a:defRPr sz="2400">
                <a:solidFill>
                  <a:schemeClr val="tx1"/>
                </a:solidFill>
                <a:latin typeface="Arial" charset="0"/>
                <a:ea typeface="ＭＳ Ｐゴシック" charset="-128"/>
              </a:defRPr>
            </a:lvl3pPr>
            <a:lvl4pPr marL="1600200" indent="-228600">
              <a:spcBef>
                <a:spcPct val="20000"/>
              </a:spcBef>
              <a:buFont typeface="Arial" charset="0"/>
              <a:buChar char="–"/>
              <a:defRPr sz="2000">
                <a:solidFill>
                  <a:schemeClr val="tx1"/>
                </a:solidFill>
                <a:latin typeface="Arial" charset="0"/>
                <a:ea typeface="ＭＳ Ｐゴシック" charset="-128"/>
              </a:defRPr>
            </a:lvl4pPr>
            <a:lvl5pPr marL="2057400" indent="-228600">
              <a:spcBef>
                <a:spcPct val="20000"/>
              </a:spcBef>
              <a:buFont typeface="Arial" charset="0"/>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9pPr>
          </a:lstStyle>
          <a:p>
            <a:pPr algn="ctr">
              <a:spcBef>
                <a:spcPct val="0"/>
              </a:spcBef>
              <a:buFontTx/>
              <a:buNone/>
            </a:pPr>
            <a:endParaRPr lang="x-none" altLang="x-none" sz="1400"/>
          </a:p>
        </p:txBody>
      </p: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887" y="1474789"/>
            <a:ext cx="5088476" cy="3395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Obesity and </a:t>
            </a:r>
            <a:r>
              <a:rPr lang="en-US" dirty="0" smtClean="0"/>
              <a:t>Hypertension</a:t>
            </a:r>
            <a:endParaRPr lang="en-US" dirty="0"/>
          </a:p>
        </p:txBody>
      </p:sp>
      <p:sp>
        <p:nvSpPr>
          <p:cNvPr id="3" name="TextBox 2"/>
          <p:cNvSpPr txBox="1"/>
          <p:nvPr/>
        </p:nvSpPr>
        <p:spPr>
          <a:xfrm>
            <a:off x="7659921" y="2615365"/>
            <a:ext cx="925253" cy="369332"/>
          </a:xfrm>
          <a:prstGeom prst="rect">
            <a:avLst/>
          </a:prstGeom>
          <a:noFill/>
        </p:spPr>
        <p:txBody>
          <a:bodyPr wrap="none" rtlCol="0">
            <a:spAutoFit/>
          </a:bodyPr>
          <a:lstStyle/>
          <a:p>
            <a:r>
              <a:rPr lang="en-US" dirty="0" smtClean="0"/>
              <a:t>Chinese</a:t>
            </a:r>
            <a:endParaRPr lang="en-US" dirty="0"/>
          </a:p>
        </p:txBody>
      </p:sp>
      <p:sp>
        <p:nvSpPr>
          <p:cNvPr id="5" name="TextBox 4"/>
          <p:cNvSpPr txBox="1"/>
          <p:nvPr/>
        </p:nvSpPr>
        <p:spPr>
          <a:xfrm>
            <a:off x="9740733" y="2594809"/>
            <a:ext cx="754630" cy="369332"/>
          </a:xfrm>
          <a:prstGeom prst="rect">
            <a:avLst/>
          </a:prstGeom>
          <a:noFill/>
        </p:spPr>
        <p:txBody>
          <a:bodyPr wrap="none" rtlCol="0">
            <a:spAutoFit/>
          </a:bodyPr>
          <a:lstStyle/>
          <a:p>
            <a:r>
              <a:rPr lang="en-US" smtClean="0"/>
              <a:t>White</a:t>
            </a:r>
            <a:endParaRPr lang="en-US"/>
          </a:p>
        </p:txBody>
      </p:sp>
      <p:sp>
        <p:nvSpPr>
          <p:cNvPr id="6" name="TextBox 5"/>
          <p:cNvSpPr txBox="1"/>
          <p:nvPr/>
        </p:nvSpPr>
        <p:spPr>
          <a:xfrm>
            <a:off x="10074978" y="3522462"/>
            <a:ext cx="1796774" cy="369332"/>
          </a:xfrm>
          <a:prstGeom prst="rect">
            <a:avLst/>
          </a:prstGeom>
          <a:noFill/>
        </p:spPr>
        <p:txBody>
          <a:bodyPr wrap="none" rtlCol="0">
            <a:spAutoFit/>
          </a:bodyPr>
          <a:lstStyle/>
          <a:p>
            <a:r>
              <a:rPr lang="en-US" dirty="0" smtClean="0"/>
              <a:t>African American</a:t>
            </a:r>
            <a:endParaRPr lang="en-US" dirty="0"/>
          </a:p>
        </p:txBody>
      </p:sp>
      <p:sp>
        <p:nvSpPr>
          <p:cNvPr id="7" name="TextBox 6"/>
          <p:cNvSpPr txBox="1"/>
          <p:nvPr/>
        </p:nvSpPr>
        <p:spPr>
          <a:xfrm>
            <a:off x="10118048" y="3067479"/>
            <a:ext cx="1921552" cy="369332"/>
          </a:xfrm>
          <a:prstGeom prst="rect">
            <a:avLst/>
          </a:prstGeom>
          <a:noFill/>
        </p:spPr>
        <p:txBody>
          <a:bodyPr wrap="none" rtlCol="0">
            <a:spAutoFit/>
          </a:bodyPr>
          <a:lstStyle/>
          <a:p>
            <a:r>
              <a:rPr lang="en-US" smtClean="0"/>
              <a:t>Mexican American</a:t>
            </a:r>
            <a:endParaRPr lang="en-US"/>
          </a:p>
        </p:txBody>
      </p:sp>
      <p:pic>
        <p:nvPicPr>
          <p:cNvPr id="8" name="Picture 7"/>
          <p:cNvPicPr>
            <a:picLocks noChangeAspect="1"/>
          </p:cNvPicPr>
          <p:nvPr/>
        </p:nvPicPr>
        <p:blipFill>
          <a:blip r:embed="rId4"/>
          <a:stretch>
            <a:fillRect/>
          </a:stretch>
        </p:blipFill>
        <p:spPr>
          <a:xfrm>
            <a:off x="200590" y="1594393"/>
            <a:ext cx="4864846" cy="3115373"/>
          </a:xfrm>
          <a:prstGeom prst="rect">
            <a:avLst/>
          </a:prstGeom>
        </p:spPr>
      </p:pic>
      <p:sp>
        <p:nvSpPr>
          <p:cNvPr id="14" name="TextBox 13"/>
          <p:cNvSpPr txBox="1"/>
          <p:nvPr/>
        </p:nvSpPr>
        <p:spPr>
          <a:xfrm>
            <a:off x="3862650" y="1331514"/>
            <a:ext cx="1796774" cy="369332"/>
          </a:xfrm>
          <a:prstGeom prst="rect">
            <a:avLst/>
          </a:prstGeom>
          <a:noFill/>
        </p:spPr>
        <p:txBody>
          <a:bodyPr wrap="none" rtlCol="0">
            <a:spAutoFit/>
          </a:bodyPr>
          <a:lstStyle/>
          <a:p>
            <a:r>
              <a:rPr lang="en-US" dirty="0" smtClean="0"/>
              <a:t>African American</a:t>
            </a:r>
            <a:endParaRPr lang="en-US" dirty="0"/>
          </a:p>
        </p:txBody>
      </p:sp>
      <p:sp>
        <p:nvSpPr>
          <p:cNvPr id="15" name="TextBox 14"/>
          <p:cNvSpPr txBox="1"/>
          <p:nvPr/>
        </p:nvSpPr>
        <p:spPr>
          <a:xfrm>
            <a:off x="2299416" y="1958082"/>
            <a:ext cx="925253" cy="369332"/>
          </a:xfrm>
          <a:prstGeom prst="rect">
            <a:avLst/>
          </a:prstGeom>
          <a:noFill/>
        </p:spPr>
        <p:txBody>
          <a:bodyPr wrap="none" rtlCol="0">
            <a:spAutoFit/>
          </a:bodyPr>
          <a:lstStyle/>
          <a:p>
            <a:r>
              <a:rPr lang="en-US" dirty="0" smtClean="0"/>
              <a:t>Chinese</a:t>
            </a:r>
            <a:endParaRPr lang="en-US" dirty="0"/>
          </a:p>
        </p:txBody>
      </p:sp>
      <p:sp>
        <p:nvSpPr>
          <p:cNvPr id="16" name="TextBox 15"/>
          <p:cNvSpPr txBox="1"/>
          <p:nvPr/>
        </p:nvSpPr>
        <p:spPr>
          <a:xfrm>
            <a:off x="3485335" y="3327202"/>
            <a:ext cx="1921552" cy="369332"/>
          </a:xfrm>
          <a:prstGeom prst="rect">
            <a:avLst/>
          </a:prstGeom>
          <a:noFill/>
        </p:spPr>
        <p:txBody>
          <a:bodyPr wrap="none" rtlCol="0">
            <a:spAutoFit/>
          </a:bodyPr>
          <a:lstStyle/>
          <a:p>
            <a:r>
              <a:rPr lang="en-US" smtClean="0"/>
              <a:t>Mexican American</a:t>
            </a:r>
            <a:endParaRPr lang="en-US"/>
          </a:p>
        </p:txBody>
      </p:sp>
      <p:sp>
        <p:nvSpPr>
          <p:cNvPr id="17" name="TextBox 16"/>
          <p:cNvSpPr txBox="1"/>
          <p:nvPr/>
        </p:nvSpPr>
        <p:spPr>
          <a:xfrm>
            <a:off x="4621326" y="1978265"/>
            <a:ext cx="754630" cy="369332"/>
          </a:xfrm>
          <a:prstGeom prst="rect">
            <a:avLst/>
          </a:prstGeom>
          <a:noFill/>
        </p:spPr>
        <p:txBody>
          <a:bodyPr wrap="none" rtlCol="0">
            <a:spAutoFit/>
          </a:bodyPr>
          <a:lstStyle/>
          <a:p>
            <a:r>
              <a:rPr lang="en-US" smtClean="0"/>
              <a:t>White</a:t>
            </a:r>
            <a:endParaRPr lang="en-US"/>
          </a:p>
        </p:txBody>
      </p:sp>
      <p:sp>
        <p:nvSpPr>
          <p:cNvPr id="4" name="TextBox 3"/>
          <p:cNvSpPr txBox="1"/>
          <p:nvPr/>
        </p:nvSpPr>
        <p:spPr>
          <a:xfrm>
            <a:off x="838200" y="5105400"/>
            <a:ext cx="11033552" cy="923330"/>
          </a:xfrm>
          <a:prstGeom prst="rect">
            <a:avLst/>
          </a:prstGeom>
          <a:noFill/>
        </p:spPr>
        <p:txBody>
          <a:bodyPr wrap="square" rtlCol="0">
            <a:spAutoFit/>
          </a:bodyPr>
          <a:lstStyle/>
          <a:p>
            <a:r>
              <a:rPr lang="en-US" dirty="0" smtClean="0"/>
              <a:t>Colin </a:t>
            </a:r>
            <a:r>
              <a:rPr lang="en-US" dirty="0"/>
              <a:t>BA, Adair LS, </a:t>
            </a:r>
            <a:r>
              <a:rPr lang="en-US" dirty="0" err="1"/>
              <a:t>Popkin</a:t>
            </a:r>
            <a:r>
              <a:rPr lang="en-US" dirty="0"/>
              <a:t> BM. Ethnic differences in the association between body mass index and hypertension. Am J </a:t>
            </a:r>
            <a:r>
              <a:rPr lang="en-US" dirty="0" err="1"/>
              <a:t>Epidemiol</a:t>
            </a:r>
            <a:r>
              <a:rPr lang="en-US" dirty="0"/>
              <a:t>. 2002; 155: 346–53. </a:t>
            </a:r>
            <a:r>
              <a:rPr lang="en-US" dirty="0" err="1"/>
              <a:t>doi</a:t>
            </a:r>
            <a:r>
              <a:rPr lang="en-US" dirty="0"/>
              <a:t>: 10.1093/</a:t>
            </a:r>
            <a:r>
              <a:rPr lang="en-US" dirty="0" err="1"/>
              <a:t>aje</a:t>
            </a:r>
            <a:r>
              <a:rPr lang="en-US" dirty="0"/>
              <a:t>/155.4.346.</a:t>
            </a:r>
          </a:p>
          <a:p>
            <a:endParaRPr lang="en-US" dirty="0"/>
          </a:p>
        </p:txBody>
      </p:sp>
    </p:spTree>
    <p:extLst>
      <p:ext uri="{BB962C8B-B14F-4D97-AF65-F5344CB8AC3E}">
        <p14:creationId xmlns:p14="http://schemas.microsoft.com/office/powerpoint/2010/main" val="20201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blinds(horizontal)">
                                      <p:cBhvr>
                                        <p:cTn id="22"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Regulation of Blood Pressure</a:t>
            </a:r>
            <a:endParaRPr lang="en-US" dirty="0"/>
          </a:p>
        </p:txBody>
      </p:sp>
      <p:pic>
        <p:nvPicPr>
          <p:cNvPr id="3" name="Picture 2"/>
          <p:cNvPicPr>
            <a:picLocks noChangeAspect="1"/>
          </p:cNvPicPr>
          <p:nvPr/>
        </p:nvPicPr>
        <p:blipFill>
          <a:blip r:embed="rId2"/>
          <a:stretch>
            <a:fillRect/>
          </a:stretch>
        </p:blipFill>
        <p:spPr>
          <a:xfrm>
            <a:off x="838200" y="1119912"/>
            <a:ext cx="7384927" cy="5738088"/>
          </a:xfrm>
          <a:prstGeom prst="rect">
            <a:avLst/>
          </a:prstGeom>
        </p:spPr>
      </p:pic>
      <p:sp>
        <p:nvSpPr>
          <p:cNvPr id="4" name="Oval 3"/>
          <p:cNvSpPr/>
          <p:nvPr/>
        </p:nvSpPr>
        <p:spPr>
          <a:xfrm>
            <a:off x="2565400" y="4800600"/>
            <a:ext cx="762000" cy="6096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42965" y="2246055"/>
            <a:ext cx="3373581" cy="2554545"/>
          </a:xfrm>
          <a:prstGeom prst="rect">
            <a:avLst/>
          </a:prstGeom>
          <a:noFill/>
        </p:spPr>
        <p:txBody>
          <a:bodyPr wrap="square" rtlCol="0">
            <a:spAutoFit/>
          </a:bodyPr>
          <a:lstStyle/>
          <a:p>
            <a:r>
              <a:rPr lang="en-US" sz="3200" dirty="0" smtClean="0"/>
              <a:t>How do you think chronic stress (</a:t>
            </a:r>
            <a:r>
              <a:rPr lang="en-US" sz="3200" i="1" dirty="0" smtClean="0"/>
              <a:t>i.e. </a:t>
            </a:r>
            <a:r>
              <a:rPr lang="en-US" sz="3200" dirty="0" smtClean="0"/>
              <a:t>cortisol) would affect blood pressure?</a:t>
            </a:r>
            <a:endParaRPr lang="en-US" sz="3200" dirty="0"/>
          </a:p>
        </p:txBody>
      </p:sp>
      <p:sp>
        <p:nvSpPr>
          <p:cNvPr id="6" name="TextBox 5"/>
          <p:cNvSpPr txBox="1"/>
          <p:nvPr/>
        </p:nvSpPr>
        <p:spPr>
          <a:xfrm>
            <a:off x="0" y="5441602"/>
            <a:ext cx="4052007" cy="1384995"/>
          </a:xfrm>
          <a:prstGeom prst="rect">
            <a:avLst/>
          </a:prstGeom>
          <a:noFill/>
        </p:spPr>
        <p:txBody>
          <a:bodyPr wrap="none" rtlCol="0">
            <a:spAutoFit/>
          </a:bodyPr>
          <a:lstStyle/>
          <a:p>
            <a:r>
              <a:rPr lang="en-US" sz="2800" b="1" dirty="0" smtClean="0"/>
              <a:t>Key Mediators:</a:t>
            </a:r>
          </a:p>
          <a:p>
            <a:r>
              <a:rPr lang="en-US" sz="2800" dirty="0" smtClean="0"/>
              <a:t>Noradrenaline (from CNS)</a:t>
            </a:r>
          </a:p>
          <a:p>
            <a:r>
              <a:rPr lang="en-US" sz="2800" dirty="0" smtClean="0"/>
              <a:t>Adrenaline (From Adrenal)</a:t>
            </a:r>
            <a:endParaRPr lang="en-US" sz="2800" dirty="0"/>
          </a:p>
        </p:txBody>
      </p:sp>
    </p:spTree>
    <p:extLst>
      <p:ext uri="{BB962C8B-B14F-4D97-AF65-F5344CB8AC3E}">
        <p14:creationId xmlns:p14="http://schemas.microsoft.com/office/powerpoint/2010/main" val="849236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modification of </a:t>
            </a:r>
            <a:r>
              <a:rPr lang="en-US" dirty="0" smtClean="0"/>
              <a:t>blood pressure</a:t>
            </a:r>
            <a:endParaRPr lang="en-US" dirty="0"/>
          </a:p>
        </p:txBody>
      </p:sp>
      <p:pic>
        <p:nvPicPr>
          <p:cNvPr id="3" name="Picture 2"/>
          <p:cNvPicPr>
            <a:picLocks noChangeAspect="1"/>
          </p:cNvPicPr>
          <p:nvPr/>
        </p:nvPicPr>
        <p:blipFill>
          <a:blip r:embed="rId2"/>
          <a:stretch>
            <a:fillRect/>
          </a:stretch>
        </p:blipFill>
        <p:spPr>
          <a:xfrm>
            <a:off x="3041650" y="1690688"/>
            <a:ext cx="5518150" cy="4750407"/>
          </a:xfrm>
          <a:prstGeom prst="rect">
            <a:avLst/>
          </a:prstGeom>
        </p:spPr>
      </p:pic>
    </p:spTree>
    <p:extLst>
      <p:ext uri="{BB962C8B-B14F-4D97-AF65-F5344CB8AC3E}">
        <p14:creationId xmlns:p14="http://schemas.microsoft.com/office/powerpoint/2010/main" val="1212122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About Mechanisms Linking Increased Weight to Hypertension</a:t>
            </a:r>
            <a:endParaRPr lang="en-US" dirty="0"/>
          </a:p>
        </p:txBody>
      </p:sp>
      <p:sp>
        <p:nvSpPr>
          <p:cNvPr id="3" name="Content Placeholder 2"/>
          <p:cNvSpPr>
            <a:spLocks noGrp="1"/>
          </p:cNvSpPr>
          <p:nvPr>
            <p:ph idx="1"/>
          </p:nvPr>
        </p:nvSpPr>
        <p:spPr>
          <a:xfrm>
            <a:off x="838200" y="1825625"/>
            <a:ext cx="7505700" cy="4351338"/>
          </a:xfrm>
        </p:spPr>
        <p:txBody>
          <a:bodyPr>
            <a:normAutofit/>
          </a:bodyPr>
          <a:lstStyle/>
          <a:p>
            <a:r>
              <a:rPr lang="en-US" dirty="0" smtClean="0"/>
              <a:t>First as a group discuss how obesity affects energy expenditure</a:t>
            </a:r>
          </a:p>
          <a:p>
            <a:r>
              <a:rPr lang="en-US" dirty="0" smtClean="0"/>
              <a:t>Increased energy expenditure is due to sympathetic nervous system activity</a:t>
            </a:r>
          </a:p>
          <a:p>
            <a:r>
              <a:rPr lang="en-US" dirty="0" smtClean="0"/>
              <a:t>How would this adaptation affect blood pressure?</a:t>
            </a:r>
          </a:p>
          <a:p>
            <a:r>
              <a:rPr lang="en-US" dirty="0" smtClean="0"/>
              <a:t>This pathways flows through the Leptin/</a:t>
            </a:r>
            <a:r>
              <a:rPr lang="en-US" dirty="0" err="1" smtClean="0"/>
              <a:t>Melanocortin</a:t>
            </a:r>
            <a:r>
              <a:rPr lang="en-US" dirty="0" smtClean="0"/>
              <a:t> system.  If someone has a mutation in </a:t>
            </a:r>
            <a:r>
              <a:rPr lang="en-US" i="1" dirty="0" smtClean="0"/>
              <a:t>MC4R</a:t>
            </a:r>
            <a:r>
              <a:rPr lang="en-US" dirty="0"/>
              <a:t> </a:t>
            </a:r>
            <a:r>
              <a:rPr lang="en-US" dirty="0" smtClean="0"/>
              <a:t>would they be obese?  Hypertensive?  Why or why not?</a:t>
            </a:r>
          </a:p>
        </p:txBody>
      </p:sp>
      <p:pic>
        <p:nvPicPr>
          <p:cNvPr id="5" name="Picture 4"/>
          <p:cNvPicPr>
            <a:picLocks noChangeAspect="1"/>
          </p:cNvPicPr>
          <p:nvPr/>
        </p:nvPicPr>
        <p:blipFill>
          <a:blip r:embed="rId2"/>
          <a:stretch>
            <a:fillRect/>
          </a:stretch>
        </p:blipFill>
        <p:spPr>
          <a:xfrm>
            <a:off x="9212409" y="365125"/>
            <a:ext cx="2740104" cy="6328611"/>
          </a:xfrm>
          <a:prstGeom prst="rect">
            <a:avLst/>
          </a:prstGeom>
        </p:spPr>
      </p:pic>
    </p:spTree>
    <p:extLst>
      <p:ext uri="{BB962C8B-B14F-4D97-AF65-F5344CB8AC3E}">
        <p14:creationId xmlns:p14="http://schemas.microsoft.com/office/powerpoint/2010/main" val="9876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572</Words>
  <Application>Microsoft Macintosh PowerPoint</Application>
  <PresentationFormat>Widescreen</PresentationFormat>
  <Paragraphs>68</Paragraphs>
  <Slides>12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ＭＳ Ｐゴシック</vt:lpstr>
      <vt:lpstr>Arial</vt:lpstr>
      <vt:lpstr>Office Theme</vt:lpstr>
      <vt:lpstr>Obesity and Cardiovascular Disease</vt:lpstr>
      <vt:lpstr>Learning Objectives</vt:lpstr>
      <vt:lpstr>Heart Disease</vt:lpstr>
      <vt:lpstr>What are some other risk factors for CVD?</vt:lpstr>
      <vt:lpstr>Problems Associated with Hypertension</vt:lpstr>
      <vt:lpstr>Obesity and Hypertension</vt:lpstr>
      <vt:lpstr>Normal Regulation of Blood Pressure</vt:lpstr>
      <vt:lpstr>Obesity modification of blood pressure</vt:lpstr>
      <vt:lpstr>Thinking About Mechanisms Linking Increased Weight to Hypertension</vt:lpstr>
      <vt:lpstr>Modest Weight Loss -&gt; Big Improvements</vt:lpstr>
      <vt:lpstr>Obesity and recovery from heart failure</vt:lpstr>
      <vt:lpstr>CRLT Review Session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Cardiovascular Disease</dc:title>
  <dc:creator>Dave Bridges</dc:creator>
  <cp:lastModifiedBy>Dave Bridges</cp:lastModifiedBy>
  <cp:revision>13</cp:revision>
  <cp:lastPrinted>2017-10-24T12:43:44Z</cp:lastPrinted>
  <dcterms:created xsi:type="dcterms:W3CDTF">2017-10-22T15:43:16Z</dcterms:created>
  <dcterms:modified xsi:type="dcterms:W3CDTF">2017-10-24T12:45:15Z</dcterms:modified>
</cp:coreProperties>
</file>